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3" r:id="rId15"/>
    <p:sldId id="268" r:id="rId16"/>
    <p:sldId id="274" r:id="rId17"/>
    <p:sldId id="275" r:id="rId18"/>
    <p:sldId id="282" r:id="rId19"/>
    <p:sldId id="277" r:id="rId20"/>
    <p:sldId id="278" r:id="rId21"/>
    <p:sldId id="279" r:id="rId22"/>
    <p:sldId id="280" r:id="rId23"/>
    <p:sldId id="281" r:id="rId24"/>
    <p:sldId id="283" r:id="rId25"/>
    <p:sldId id="286" r:id="rId26"/>
    <p:sldId id="287" r:id="rId27"/>
    <p:sldId id="288" r:id="rId28"/>
    <p:sldId id="289" r:id="rId29"/>
    <p:sldId id="290" r:id="rId30"/>
    <p:sldId id="294" r:id="rId31"/>
    <p:sldId id="295" r:id="rId32"/>
    <p:sldId id="291" r:id="rId33"/>
    <p:sldId id="292" r:id="rId34"/>
    <p:sldId id="296" r:id="rId35"/>
    <p:sldId id="297" r:id="rId36"/>
    <p:sldId id="293" r:id="rId37"/>
    <p:sldId id="298" r:id="rId38"/>
    <p:sldId id="299" r:id="rId39"/>
    <p:sldId id="300" r:id="rId40"/>
    <p:sldId id="301" r:id="rId41"/>
    <p:sldId id="302" r:id="rId42"/>
    <p:sldId id="304" r:id="rId43"/>
    <p:sldId id="305" r:id="rId44"/>
    <p:sldId id="306" r:id="rId45"/>
    <p:sldId id="308" r:id="rId46"/>
    <p:sldId id="307" r:id="rId47"/>
    <p:sldId id="309" r:id="rId48"/>
    <p:sldId id="310" r:id="rId49"/>
    <p:sldId id="311" r:id="rId50"/>
    <p:sldId id="313" r:id="rId51"/>
    <p:sldId id="315" r:id="rId52"/>
    <p:sldId id="317" r:id="rId53"/>
    <p:sldId id="31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3" d="100"/>
          <a:sy n="113" d="100"/>
        </p:scale>
        <p:origin x="145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3000372"/>
            <a:ext cx="9144000" cy="1292724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</a:t>
            </a:r>
            <a:r>
              <a:rPr lang="sr-Latn-RS" sz="2800" dirty="0" smtClean="0"/>
              <a:t>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362200" y="6286520"/>
            <a:ext cx="6705600" cy="449316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 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клиничка слика</a:t>
            </a:r>
            <a:b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Промене на унутрашњим органима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784976" cy="4495800"/>
          </a:xfrm>
        </p:spPr>
        <p:txBody>
          <a:bodyPr>
            <a:normAutofit lnSpcReduction="10000"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Дилатација дисталног езофагуса, смањен тонус гастро-езофагеалног сфинктера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Хипомотилитет танког и дебелог црева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Малапсорпција, опстипација, метеоризам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Захваћеност бубрега утиче на тежину клиничке слике (хематурија, протеинуријам инсуфицијенција бубрега, хипертензивне кризе...)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Интерстицијална фиброза плућа, респираторна инсуфицијенција, карцином плућа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Фиброза миокарда и оштећенје спроводног система (перикардитис, инсуфицијенција миокарда, аритмије...)</a:t>
            </a:r>
          </a:p>
        </p:txBody>
      </p:sp>
    </p:spTree>
    <p:extLst>
      <p:ext uri="{BB962C8B-B14F-4D97-AF65-F5344CB8AC3E}">
        <p14:creationId xmlns:p14="http://schemas.microsoft.com/office/powerpoint/2010/main" val="97902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</a:t>
            </a:r>
            <a:r>
              <a:rPr lang="sr-Cyrl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лабораторијске анализе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Седиментација повишена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Анемија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Рф, АНА,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 </a:t>
            </a:r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 70</a:t>
            </a:r>
            <a:r>
              <a:rPr lang="sr-Cyrl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ACA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Капилароскопија </a:t>
            </a:r>
            <a:endParaRPr lang="sr-Cyrl-R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Капилароскопија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Related image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20877" cy="449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417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диференцијална дијагноза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Raynaudov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синдром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Акросклероза код других обољења (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porphyria cutanea tarda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дејство токсичних супстанци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 са компресивном бушилицом...)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94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терапија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D-penicilamin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Општа кортикостероидна терапија (преднизон 40-60 мг/дн)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Азатиоприн, интерферон гама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Нифедипин, пентоксифилин (за </a:t>
            </a:r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Raynaudov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феномен)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Физикална кинезитерапија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Интернистичка терапија за висцералне лезије </a:t>
            </a:r>
            <a:endParaRPr lang="sr-Cyrl-R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</a:t>
            </a:r>
            <a:r>
              <a:rPr lang="sr-Cyrl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прогноза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Зависи од захваћености унутрашњих органа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Ако је присутна ограничена кутана склероза прогноза је боља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Мушкарци имају лошију прогнозу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96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MORPHOEA Sclerodermia circumscripta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3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latin typeface="Arial" panose="020B0604020202020204" pitchFamily="34" charset="0"/>
                <a:cs typeface="Arial" panose="020B0604020202020204" pitchFamily="34" charset="0"/>
              </a:rPr>
              <a:t>MORPHOEA Sclerodermia circumscripta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Нису захваћени унутрашњи органи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Етиопатогенеза: непознат узрок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слична патогенеза као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ScS)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Траума, инфекција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Borreliom burgdorferi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имунолошки механизми.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19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Клиничке слике</a:t>
            </a:r>
            <a:endParaRPr lang="sr-Cyrl-C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guttata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linearis- en bande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en coup de sabre</a:t>
            </a:r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често удружена са хемиатрофијом лица 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Morphoea generalisata 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Morphoea pansclerotica </a:t>
            </a:r>
            <a:endParaRPr lang="sr-Cyrl-RS" sz="28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CS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CS" sz="2400" b="1" dirty="0"/>
          </a:p>
        </p:txBody>
      </p:sp>
    </p:spTree>
    <p:extLst>
      <p:ext uri="{BB962C8B-B14F-4D97-AF65-F5344CB8AC3E}">
        <p14:creationId xmlns:p14="http://schemas.microsoft.com/office/powerpoint/2010/main" val="3420398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latin typeface="Arial" panose="020B0604020202020204" pitchFamily="34" charset="0"/>
                <a:cs typeface="Arial" panose="020B0604020202020204" pitchFamily="34" charset="0"/>
              </a:rPr>
              <a:t>MORPHOEA</a:t>
            </a:r>
            <a:r>
              <a:rPr lang="sr-Cyrl-RS" sz="3600" dirty="0">
                <a:latin typeface="Arial" panose="020B0604020202020204" pitchFamily="34" charset="0"/>
                <a:cs typeface="Arial" panose="020B0604020202020204" pitchFamily="34" charset="0"/>
              </a:rPr>
              <a:t> клиничка слика 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en plaque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Солитарне или мултипле лезије 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Lilac ring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Нема фоликула длаке, знојење смањено, хипоестезија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3" descr="morphea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7" t="-6320" r="11617" b="6320"/>
          <a:stretch/>
        </p:blipFill>
        <p:spPr bwMode="auto">
          <a:xfrm>
            <a:off x="609600" y="2187622"/>
            <a:ext cx="3886200" cy="33749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197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Дефиниција обољења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600200"/>
            <a:ext cx="8643998" cy="5114948"/>
          </a:xfrm>
        </p:spPr>
        <p:txBody>
          <a:bodyPr>
            <a:normAutofit/>
          </a:bodyPr>
          <a:lstStyle/>
          <a:p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Хетерогена група обољења</a:t>
            </a:r>
          </a:p>
          <a:p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Склероза коже основна и доминантна клиничка карактеристика</a:t>
            </a:r>
          </a:p>
          <a:p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Системско обољење </a:t>
            </a:r>
            <a:r>
              <a:rPr lang="sr-Latn-RS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Sclerodermia systemica</a:t>
            </a:r>
          </a:p>
          <a:p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искључиво кутано обољење: </a:t>
            </a:r>
            <a:r>
              <a:rPr lang="sr-Latn-RS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Sclerodermia circumscripta Mophoea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plaque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886200" cy="2551938"/>
          </a:xfrm>
        </p:spPr>
      </p:pic>
      <p:pic>
        <p:nvPicPr>
          <p:cNvPr id="8" name="Content Placeholder 7" descr="Image result for morphea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97152"/>
            <a:ext cx="2562225" cy="19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027320"/>
            <a:ext cx="29210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bande (linearis)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Content Placeholder 9" descr="Related image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0"/>
          <a:stretch/>
        </p:blipFill>
        <p:spPr bwMode="auto">
          <a:xfrm>
            <a:off x="683568" y="1772816"/>
            <a:ext cx="1967353" cy="4572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40"/>
          <a:stretch/>
        </p:blipFill>
        <p:spPr>
          <a:xfrm>
            <a:off x="3131840" y="1700808"/>
            <a:ext cx="1890514" cy="5085903"/>
          </a:xfrm>
          <a:prstGeom prst="rect">
            <a:avLst/>
          </a:prstGeom>
        </p:spPr>
      </p:pic>
      <p:pic>
        <p:nvPicPr>
          <p:cNvPr id="12" name="Picture 11" descr="Related imag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76"/>
          <a:stretch/>
        </p:blipFill>
        <p:spPr bwMode="auto">
          <a:xfrm>
            <a:off x="5255503" y="5013175"/>
            <a:ext cx="3276937" cy="1773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Image result for linear morphea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7"/>
          <a:stretch/>
        </p:blipFill>
        <p:spPr bwMode="auto">
          <a:xfrm>
            <a:off x="5796136" y="1671547"/>
            <a:ext cx="1572895" cy="3231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245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coup de sabre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4" descr="Pb08014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sclerodermia linearis detalj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204864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48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coup de sabre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30" y="1589088"/>
            <a:ext cx="3047139" cy="45720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9" t="59" r="719" b="-59"/>
          <a:stretch/>
        </p:blipFill>
        <p:spPr>
          <a:xfrm>
            <a:off x="5270246" y="1703388"/>
            <a:ext cx="3035808" cy="4343400"/>
          </a:xfrm>
        </p:spPr>
      </p:pic>
    </p:spTree>
    <p:extLst>
      <p:ext uri="{BB962C8B-B14F-4D97-AF65-F5344CB8AC3E}">
        <p14:creationId xmlns:p14="http://schemas.microsoft.com/office/powerpoint/2010/main" val="379328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Постављање дијагнозе</a:t>
            </a:r>
            <a:endParaRPr lang="sr-Cyrl-C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Клиничка слика</a:t>
            </a:r>
          </a:p>
          <a:p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Хистопатолошка дијагноза (периваскуларни инфилтрат од лимфоцита, плазмоцита и макрофага, затим развитак склерозе, епидерм је атрофичан, хиперкератоза, дерм задебљао, густозбијена колагена влакна, ретки фибробласти)</a:t>
            </a:r>
          </a:p>
          <a:p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Серолошке анализе на борелију</a:t>
            </a:r>
          </a:p>
          <a:p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витилиго, некробиоза, остале системске болести везивног ткива.</a:t>
            </a:r>
            <a:endParaRPr lang="sr-Cyrl-C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633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MORPHOEA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терапија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Потентни кортикостероиди топикално и интралезионо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Системска кортикостероидна терапија код линеарне морфее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Тетрациклини код позитивног налаза на Борелију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Физикална терапија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Имуносупресивна терапија (кортикостероиди системски, циклоспорин, фототерапија, д-пенициламин) код тежих генерализованих форми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Прогноза зависи од типа клиничке слике и обимности лезија 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7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DERMATOMYOSTIS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606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Системско обољење аутоимуне природе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Промене на кожи и несупуративна инфламација скелетне мускулатуре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Полимиозитис – обољење без кутаних знакова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Етиопатогенеза: генетски фактори, вирусна инфекција мишића и имунолошки механизми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Имунологија: некроза мишићних влакана услед дејства цитотоксичних лимфоцита. Присуство цитотоксичних антитела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Патогенеза кутаних лезија није у потпуности јасна, али се зна да је УВ зраченје декланширајући фактор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Могућа паранеоплазија (карцином дојке, плућа, оваријума, желуца, дебелог црева, утеруса, лимфоми...)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Јавља се и у дечијем узрасту (тада по правилу нема паранеопластични карактер)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Чешће код жена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Одраслње особе најчешће 4-6-та деценија живота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70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</a:t>
            </a:r>
            <a:r>
              <a:rPr lang="sr-Cyrl-RS" sz="3200" dirty="0" smtClean="0"/>
              <a:t> – кутани знаци</a:t>
            </a:r>
            <a:r>
              <a:rPr lang="sr-Latn-RS" sz="3200" dirty="0" smtClean="0"/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Предилекциона места: горњи очни капци, периокуларни предео, зигоматични предео, уши, лактови, колена, на шакама изнад ситних зглобова, периунгвално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Ливидни еритем, телангиектазије, ливидне макуле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Gottronove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папуле – сливене, равне, папуле са дискретном сквамом изнад ситних зглобова шака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9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systemica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Мултисистемско обољење непознате етиологије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Склероза коже и појединих висцеларних органа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Sclerosis systemica sine scleroderma </a:t>
            </a:r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захваћени само унутрашњи органи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Ретко обољење 19-75 на 100.000 становника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06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– кутани знаци</a:t>
            </a:r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3810000" cy="280035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50" y="1740605"/>
            <a:ext cx="3886200" cy="4268965"/>
          </a:xfrm>
        </p:spPr>
      </p:pic>
    </p:spTree>
    <p:extLst>
      <p:ext uri="{BB962C8B-B14F-4D97-AF65-F5344CB8AC3E}">
        <p14:creationId xmlns:p14="http://schemas.microsoft.com/office/powerpoint/2010/main" val="796897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– кутани знаци</a:t>
            </a:r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"/>
          <a:stretch/>
        </p:blipFill>
        <p:spPr>
          <a:xfrm>
            <a:off x="467544" y="1677813"/>
            <a:ext cx="3549850" cy="2034512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16832"/>
            <a:ext cx="2225802" cy="1899350"/>
          </a:xfrm>
        </p:spPr>
      </p:pic>
      <p:pic>
        <p:nvPicPr>
          <p:cNvPr id="10" name="Picture 9" descr="Image result for dermatomyositis mechanic's hands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07"/>
          <a:stretch/>
        </p:blipFill>
        <p:spPr bwMode="auto">
          <a:xfrm>
            <a:off x="467544" y="3861048"/>
            <a:ext cx="4104456" cy="29085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365104"/>
            <a:ext cx="3195439" cy="213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33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 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кутани знаци</a:t>
            </a:r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6792924" cy="4495800"/>
          </a:xfrm>
        </p:spPr>
      </p:pic>
    </p:spTree>
    <p:extLst>
      <p:ext uri="{BB962C8B-B14F-4D97-AF65-F5344CB8AC3E}">
        <p14:creationId xmlns:p14="http://schemas.microsoft.com/office/powerpoint/2010/main" val="163367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мишићни знаци</a:t>
            </a:r>
            <a:r>
              <a:rPr lang="sr-Latn-RS" sz="3200" dirty="0" smtClean="0"/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Попречно пругасти мишићи (рамени и карлични појас)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Отежано устају из чучња, пењу се уз степенице. Присутан је бол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Захватање мускулатуре фаринкса, езофагуса, респираторне мускулатуре имиокарда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91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дијагностика </a:t>
            </a:r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8856984" cy="5069160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Повишене вредности мишићних ензима (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CK, LDH, AST, ALT)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EMG (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електромиограм) миопатске промене са нисковолтажним потенцијалима и фибрилацијом у миру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Биопсија клинички захваћених мишића инфламаторни миозитис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Антитела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 Jo 1; anti - Mi; Anti – Ku; ANA; anti – KJ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Критеријуми за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Dg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А) кутани знаци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Б) Проксимална мишићна слабост, Повишени ензими; ЕМГ знаци, Хистологија мишића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0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Dermatomyositis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фотодерматитис, друге болести везивног ткива, трихинелоза...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Терапија: имуносупресивна терапија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Кортикостероиди системски, азатиоприн, интравенски имуноглобулини, циклофосфамид, антималарици.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ток и прогноза </a:t>
            </a:r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Нагли – акутни, субакутни  али и хронични ток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 75% пацијената преживи 5 година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Прогноза код деце је боља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Смрт настаје услед респираторних и срчаних компликација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Лошија прогноза код акутних форми и код удружености са малигитетом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86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ТРИХОЗЕ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2573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Морфолошке абнормалности стабла длаке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Пиларне дисплазије (најчешће су наследне):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Pili torti</a:t>
            </a:r>
            <a:r>
              <a:rPr lang="sr-Cyrl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длака је пљосната са торзијама. Коса проређена, ломљива. Изолована или у склопу наследних синдрома </a:t>
            </a:r>
            <a:endParaRPr lang="sr-Latn-RS" sz="24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Monilethrix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наизменично проширене и сужене зоне, личи на огрлицу. Коса је кратка и проређена.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Pili trianguli et canaliculi</a:t>
            </a:r>
            <a:r>
              <a:rPr lang="sr-Cyrl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длака је троугласта са бочним каналићем. Коса се не може очешљати</a:t>
            </a: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6183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Морфолошке абнормалности стабла длаке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424936" cy="4781128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Фрактуре длаке (наследне и стечене): </a:t>
            </a: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Trichorrhexis nodosa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наследна аномалија или стечена код агресивних третмана , врхови две четкице окренути један према другом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Trichoptilosis</a:t>
            </a:r>
            <a:r>
              <a:rPr lang="sr-Cyrl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прелом длаке услед лонгитудиналних расцепа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Trichochisis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(наследна) линеарна фрактура, као пресечена длака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Trichorrhexis invaginata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(наследна код ихтиозиформне еритродермије) прелом настаје услед инвагинирања дисталног дела длаке у проксимални сегмент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704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етиопатогенеза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945488" cy="5141168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Имунолошки поремећаји (ћелијски имуни одговор),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CD4+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ћелије доминирају у периваскуларном инфилтрату, повишен ниво циркулишућег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IL-2 i IL-2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рецептора,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IL-1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TNF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Хуморални одговор такође измењен, синтетишу се аутоантитела (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 Scl 70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ACA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Васкуларни поремећаји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Raynaudov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феномен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Фибробласти имају поремећену регулацију раста, повећану продукцију колагена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Генетски фактори – породични случајеви, аутоимуне болести у породици; хромозомске аберације;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 DR1, DR3 i DR5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838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Хипертрихозе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424936" cy="4781128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Хипертрихоза је ексцесивно повећање броја и дужине несексуалних и андроген независних длака. Конгенитални облици су ретки. Стечени облик је често паранеоплазија.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Хирзутизам је повећана косматост мушког типа код жена. Идиопатски – серумске вредности андрогена су нормалне. Симптоматски – повишене вредности андрогена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Узроци симптоматског хирзитизма: полицистични оваријалнисиндром,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 Cushing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вирилизујући тумори, акромегалија...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233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Хирзутизам клиничка слика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Image result for hirzutizam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514725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age result for hirzutizam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09120"/>
            <a:ext cx="2952328" cy="1989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result for hirzutizam kod &amp;zcaron;ena na tel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728565" cy="3161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88224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Хирзутизам лечење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Каузално лечење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Симптоматско лечење (Физикалне методе, депилација, епилација, бељење, ласерска метода...)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Антиандрогени (ципротерон ацетат и спиронолактон)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3326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Андроген зависно обољење, повишена осетљивост фоликула на андрогене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Прогресивни губитак косе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Аутозомно доминантно наследно обољење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Повећана конверзија тестостерона у дихидротестостерон поддејством 5-алфа редуктазе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Минијатуризација фоликула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Циклус раста длаке се скраћује, честа и себореја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жена често повишене вредности тестостерона, код мушкараца су нормалне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2244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Image result for alopecia androgenetica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5495925" cy="4076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0629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600" dirty="0"/>
          </a:p>
        </p:txBody>
      </p:sp>
      <p:pic>
        <p:nvPicPr>
          <p:cNvPr id="8" name="Content Placeholder 7" descr="Image result for alopecia androgenetica women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4104456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Content Placeholder 9" descr="Image result for alopecia androgenetica women"/>
          <p:cNvPicPr>
            <a:picLocks noGrp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3871218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96533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Дијагноза се поставља на основу клиничке слике и трихограма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Лечење: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Општа терапија: Хормонска терапија антиандрогенима  је контраиндикована код мушкараца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Локална терапија: миноксидил у виду 2% или 5% раствора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Хируршко лечење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949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areata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Округла јасно ограничена поља без длаке са неизмењеном кожом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Етиологија није јасна. Генетска предиспозиција, емоционални стрес, удруженост са аутоимуним тиреоидитисом.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Инфективна жаришта, болести других органа..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Клиничка слика: чешће код женског пола. Промене на поглавини али могу и на другим регијама.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Солитарне и мултипле лезије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Кожа бела без фоликула, шире се лезије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Офијаза- ширење дуж окципиталне линије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5388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Alopecia areata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84976" cy="5112568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Alopecia totalis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Alopecia universalis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Малигне алопеције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Ток је непредвидив, спонтане ремисије али и чести рецидиви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друге алопеције, кутани лупус, гљивичне инфекције поглавине, лимфоми...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Терапија: општа терапија: кортикостероидна пулсна терапија, ПУВА терапија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Локална терапија: миноксидил 2 и 5%, кортикостероиди, локална имунотерапија, цигнолин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1145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Alopecia areata </a:t>
            </a:r>
            <a:endParaRPr lang="en-US" sz="3200" dirty="0"/>
          </a:p>
        </p:txBody>
      </p:sp>
      <p:pic>
        <p:nvPicPr>
          <p:cNvPr id="5" name="Content Placeholder 4" descr="IMGP012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17763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913018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2417763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302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systemica 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клиничка слика</a:t>
            </a:r>
            <a:b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Промене на кожи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95% почиње </a:t>
            </a:r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Raynaudov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феноменом</a:t>
            </a:r>
            <a:endParaRPr lang="sr-Cyrl-R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Едематозна фаза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Индуративна фаза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Промене на шакама (флексиона контрактура, улцерације, ресорпција терминалних фаланги...)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 амимичнно, излед птице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50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P72413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19" y="836712"/>
            <a:ext cx="3886200" cy="19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PA0300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IMGP027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21" y="3499663"/>
            <a:ext cx="3436995" cy="2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GP014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t="35281" r="15771" b="16426"/>
          <a:stretch/>
        </p:blipFill>
        <p:spPr bwMode="auto">
          <a:xfrm>
            <a:off x="5220072" y="3861048"/>
            <a:ext cx="2706874" cy="2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5158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Effluvium telogenes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84976" cy="5112568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месеца после стреса (крај телогеног периода) долази до дифузног опадања косе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до 50% косе може да захвати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Испада и више стотина длака дневно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Траје 2-3 месеца затим се коса постепено обнавља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Узроци: фебрилност, операције, порођај, хроничне болести, тешки стресови 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5326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Effluvium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anagenes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84976" cy="5112568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Нагли дифузни губитак косе услед претварања нормалних анагених фоликула у диспластичне коренове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Узроци: тешке трауме, цитостатици, јонизујуће зрачење, соли злата, хипопротеинемија, дијете за мршављење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 је реверзибилан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0401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Цакатријалне алопеције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928992" cy="5143872"/>
          </a:xfrm>
        </p:spPr>
        <p:txBody>
          <a:bodyPr>
            <a:normAutofit/>
          </a:bodyPr>
          <a:lstStyle/>
          <a:p>
            <a:pPr algn="just"/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Повредеи обољења која се завршавају ожиљком доводе до губитка фоликула и трајне алопеције.</a:t>
            </a:r>
          </a:p>
          <a:p>
            <a:pPr algn="just"/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Узроци: механичке трауме, оштећења хемикалијама, фоликулитиси, дубоке трихофитије, лупус, лихен планус, склеродермија...</a:t>
            </a:r>
          </a:p>
          <a:p>
            <a:pPr algn="just"/>
            <a:r>
              <a:rPr lang="sr-Latn-R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Pseudopelade Brocq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хронична прогресивна цикатријална алопеција. Сматра се крајњом фазом лихен плануса или хроничног лупуса, а по некима је посебан ентитет. Развијене промене су у виду алопрецичних атрофичних поља расутих на поглавини (трагови у снегу). Промене су иреверзибилне, ток је спор али прогресивцан. Лечење миноксидил и кортикостероиди интралезионо, терапија основног обољења.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51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age result for sistemska sklerodermija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2" t="10549" r="1042" b="18766"/>
          <a:stretch/>
        </p:blipFill>
        <p:spPr bwMode="auto">
          <a:xfrm>
            <a:off x="179512" y="1916832"/>
            <a:ext cx="3886200" cy="20602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Image result for sistemska sklerodermija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2" t="16667" r="18758"/>
          <a:stretch/>
        </p:blipFill>
        <p:spPr bwMode="auto">
          <a:xfrm>
            <a:off x="396858" y="4149080"/>
            <a:ext cx="3633747" cy="26157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Content Placeholder 6" descr="Image result for sistemska sklerodermija"/>
          <p:cNvPicPr>
            <a:picLocks noGrp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51360"/>
            <a:ext cx="3305621" cy="24940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151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3599688" cy="261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56403"/>
            <a:ext cx="3416776" cy="305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08722"/>
            <a:ext cx="3623918" cy="273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6" descr="Related image"/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/>
          <a:stretch/>
        </p:blipFill>
        <p:spPr bwMode="auto">
          <a:xfrm>
            <a:off x="5580112" y="4149080"/>
            <a:ext cx="2144268" cy="25009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01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69"/>
          <a:stretch/>
        </p:blipFill>
        <p:spPr>
          <a:xfrm>
            <a:off x="5148064" y="1843224"/>
            <a:ext cx="2476500" cy="1584176"/>
          </a:xfrm>
        </p:spPr>
      </p:pic>
      <p:pic>
        <p:nvPicPr>
          <p:cNvPr id="7" name="Content Placeholder 6" descr="Related image"/>
          <p:cNvPicPr>
            <a:picLocks noGrp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9" b="14394"/>
          <a:stretch/>
        </p:blipFill>
        <p:spPr bwMode="auto">
          <a:xfrm>
            <a:off x="467544" y="1915237"/>
            <a:ext cx="3886200" cy="3920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Image result for sistemska sklerodermija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3"/>
          <a:stretch/>
        </p:blipFill>
        <p:spPr bwMode="auto">
          <a:xfrm>
            <a:off x="5071864" y="3875567"/>
            <a:ext cx="2552700" cy="1276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age result for sistemska sklerodermija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r="14260" b="5745"/>
          <a:stretch/>
        </p:blipFill>
        <p:spPr bwMode="auto">
          <a:xfrm>
            <a:off x="609600" y="2343848"/>
            <a:ext cx="3886200" cy="3062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Content Placeholder 6" descr="Related image"/>
          <p:cNvPicPr>
            <a:picLocks noGrp="1"/>
          </p:cNvPicPr>
          <p:nvPr>
            <p:ph sz="quarter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/>
          <a:stretch/>
        </p:blipFill>
        <p:spPr bwMode="auto">
          <a:xfrm>
            <a:off x="5436096" y="2343849"/>
            <a:ext cx="2232248" cy="27817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29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</TotalTime>
  <Words>1475</Words>
  <Application>Microsoft Office PowerPoint</Application>
  <PresentationFormat>On-screen Show (4:3)</PresentationFormat>
  <Paragraphs>191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Arial</vt:lpstr>
      <vt:lpstr>Calibri</vt:lpstr>
      <vt:lpstr>Times New Roman</vt:lpstr>
      <vt:lpstr>Tw Cen MT</vt:lpstr>
      <vt:lpstr>Wingdings</vt:lpstr>
      <vt:lpstr>Wingdings 2</vt:lpstr>
      <vt:lpstr>Median</vt:lpstr>
      <vt:lpstr>SCLERODERMIA  </vt:lpstr>
      <vt:lpstr>Дефиниција обољења</vt:lpstr>
      <vt:lpstr>Sclerodermia systemica</vt:lpstr>
      <vt:lpstr>Sclerodermia systemica- етиопатогенеза</vt:lpstr>
      <vt:lpstr>Sclerodermia systemica клиничка слика Промене на кожи </vt:lpstr>
      <vt:lpstr>PowerPoint Presentation</vt:lpstr>
      <vt:lpstr>PowerPoint Presentation</vt:lpstr>
      <vt:lpstr>PowerPoint Presentation</vt:lpstr>
      <vt:lpstr>PowerPoint Presentation</vt:lpstr>
      <vt:lpstr>Sclerodermia systemica клиничка слика Промене на унутрашњим органима </vt:lpstr>
      <vt:lpstr>Sclerodermia systemica – лабораторијске анализе </vt:lpstr>
      <vt:lpstr>Капилароскопија</vt:lpstr>
      <vt:lpstr>Sclerodermia systemica диференцијална дијагноза </vt:lpstr>
      <vt:lpstr>Sclerodermia systemica терапија </vt:lpstr>
      <vt:lpstr>Sclerodermia systemica – прогноза </vt:lpstr>
      <vt:lpstr>MORPHOEA Sclerodermia circumscripta </vt:lpstr>
      <vt:lpstr>MORPHOEA Sclerodermia circumscripta </vt:lpstr>
      <vt:lpstr>Клиничке слике</vt:lpstr>
      <vt:lpstr>MORPHOEA клиничка слика </vt:lpstr>
      <vt:lpstr>Sclerodermia en plaque</vt:lpstr>
      <vt:lpstr>Sclerodermia en bande (linearis)</vt:lpstr>
      <vt:lpstr>Sclerodermia en coup de sabre</vt:lpstr>
      <vt:lpstr>Sclerodermia en coup de sabre</vt:lpstr>
      <vt:lpstr>Постављање дијагнозе</vt:lpstr>
      <vt:lpstr>MORPHOEA терапија </vt:lpstr>
      <vt:lpstr> DERMATOMYOSTIS </vt:lpstr>
      <vt:lpstr>Dermatomyositis </vt:lpstr>
      <vt:lpstr>Dermatomyositis </vt:lpstr>
      <vt:lpstr>Dermatomyositis – кутани знаци </vt:lpstr>
      <vt:lpstr>Dermatomyositis – кутани знаци </vt:lpstr>
      <vt:lpstr>Dermatomyositis – кутани знаци </vt:lpstr>
      <vt:lpstr>Dermatomyositis кутани знаци </vt:lpstr>
      <vt:lpstr>Dermatomyositis мишићни знаци </vt:lpstr>
      <vt:lpstr>Dermatomyositis дијагностика  </vt:lpstr>
      <vt:lpstr>Dermatomyositis </vt:lpstr>
      <vt:lpstr>Dermatomyositis ток и прогноза  </vt:lpstr>
      <vt:lpstr>ТРИХОЗЕ</vt:lpstr>
      <vt:lpstr>Морфолошке абнормалности стабла длаке</vt:lpstr>
      <vt:lpstr>Морфолошке абнормалности стабла длаке</vt:lpstr>
      <vt:lpstr>Хипертрихозе</vt:lpstr>
      <vt:lpstr>Хирзутизам клиничка слика </vt:lpstr>
      <vt:lpstr>Хирзутизам лечење</vt:lpstr>
      <vt:lpstr>Alopecia androgenetica</vt:lpstr>
      <vt:lpstr>Alopecia androgenetica</vt:lpstr>
      <vt:lpstr>Alopecia androgenetica</vt:lpstr>
      <vt:lpstr>Alopecia androgenetica</vt:lpstr>
      <vt:lpstr>Alopecia areata </vt:lpstr>
      <vt:lpstr>Alopecia areata </vt:lpstr>
      <vt:lpstr>Alopecia areata </vt:lpstr>
      <vt:lpstr>PowerPoint Presentation</vt:lpstr>
      <vt:lpstr>Effluvium telogenes </vt:lpstr>
      <vt:lpstr>Effluvium anagenes</vt:lpstr>
      <vt:lpstr>Цакатријалне алопеције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Нова сазнања о етиопатогенези атопијског дерматитиса                            КОНТИНУИРАНА МЕДИЦИНСКА ЕДУКАЦИЈА</dc:title>
  <dc:creator>korisnik</dc:creator>
  <cp:lastModifiedBy>korisnik</cp:lastModifiedBy>
  <cp:revision>54</cp:revision>
  <dcterms:created xsi:type="dcterms:W3CDTF">2017-04-10T14:57:01Z</dcterms:created>
  <dcterms:modified xsi:type="dcterms:W3CDTF">2017-04-10T23:42:26Z</dcterms:modified>
</cp:coreProperties>
</file>